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0" r:id="rId3"/>
    <p:sldId id="362" r:id="rId4"/>
    <p:sldId id="356" r:id="rId5"/>
    <p:sldId id="361" r:id="rId6"/>
    <p:sldId id="355" r:id="rId7"/>
    <p:sldId id="359" r:id="rId8"/>
    <p:sldId id="357" r:id="rId9"/>
    <p:sldId id="358" r:id="rId10"/>
    <p:sldId id="360" r:id="rId11"/>
    <p:sldId id="352" r:id="rId12"/>
  </p:sldIdLst>
  <p:sldSz cx="9144000" cy="6858000" type="screen4x3"/>
  <p:notesSz cx="6797675" cy="98742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E00"/>
    <a:srgbClr val="0E77BE"/>
    <a:srgbClr val="CFCFCF"/>
    <a:srgbClr val="C7C7C7"/>
    <a:srgbClr val="C4C4C4"/>
    <a:srgbClr val="CCCDD8"/>
    <a:srgbClr val="FF5353"/>
    <a:srgbClr val="007A37"/>
    <a:srgbClr val="00FF00"/>
    <a:srgbClr val="F7D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94" autoAdjust="0"/>
  </p:normalViewPr>
  <p:slideViewPr>
    <p:cSldViewPr>
      <p:cViewPr varScale="1">
        <p:scale>
          <a:sx n="119" d="100"/>
          <a:sy n="119" d="100"/>
        </p:scale>
        <p:origin x="9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44A51-1F54-4BBB-B170-7A4FD659387D}" type="datetimeFigureOut">
              <a:rPr lang="da-DK" smtClean="0"/>
              <a:t>01-02-2018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FA60-D6FC-46EF-8005-06C16C23E7C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58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D4703-097C-4CE6-B0E3-09286A26ACFD}" type="datetimeFigureOut">
              <a:rPr lang="da-DK" smtClean="0"/>
              <a:t>01-02-2018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ABE37-3C20-45D7-8CC3-82283E824BC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06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859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069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784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887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13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858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14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55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558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26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BE37-3C20-45D7-8CC3-82283E824BC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18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Lige forbindelse 30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38100">
            <a:solidFill>
              <a:srgbClr val="C8DA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907" y="1126816"/>
            <a:ext cx="3172187" cy="6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17" y="6010548"/>
            <a:ext cx="3337567" cy="579247"/>
          </a:xfrm>
          <a:prstGeom prst="rect">
            <a:avLst/>
          </a:prstGeom>
        </p:spPr>
      </p:pic>
      <p:sp>
        <p:nvSpPr>
          <p:cNvPr id="10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3501008"/>
            <a:ext cx="6337300" cy="1727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a-DK" sz="3200" kern="12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GB" dirty="0">
                <a:latin typeface="Neo Sans" panose="020B0504020202020204" pitchFamily="34" charset="0"/>
              </a:rPr>
              <a:t>Presentation Sub-title</a:t>
            </a:r>
            <a:endParaRPr lang="da-DK" dirty="0">
              <a:latin typeface="Neo Sans" panose="020B0504020202020204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348880"/>
            <a:ext cx="8229600" cy="1368152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>
                <a:latin typeface="Neo Sans" panose="020B0504020202020204" pitchFamily="34" charset="0"/>
              </a:rPr>
              <a:t>Presentation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100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 anchor="ctr"/>
          <a:lstStyle>
            <a:lvl1pPr algn="l">
              <a:defRPr sz="2400"/>
            </a:lvl1pPr>
          </a:lstStyle>
          <a:p>
            <a:r>
              <a:rPr lang="da-DK" dirty="0"/>
              <a:t>Slide Title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C8DA00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C8DA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8DA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8DA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8DA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635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097932" y="260648"/>
            <a:ext cx="720000" cy="6336704"/>
          </a:xfrm>
          <a:prstGeom prst="rect">
            <a:avLst/>
          </a:prstGeom>
        </p:spPr>
        <p:txBody>
          <a:bodyPr vert="eaVert" anchor="ctr"/>
          <a:lstStyle>
            <a:lvl1pPr algn="l">
              <a:defRPr sz="2400"/>
            </a:lvl1pPr>
          </a:lstStyle>
          <a:p>
            <a:r>
              <a:rPr lang="da-DK" dirty="0"/>
              <a:t>Slide Title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499176" cy="6322714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C8DA00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C8DA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8DA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8DA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8DA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8" name="TextBox 3"/>
          <p:cNvSpPr txBox="1"/>
          <p:nvPr/>
        </p:nvSpPr>
        <p:spPr>
          <a:xfrm rot="5400000">
            <a:off x="-137361" y="354518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Myriad Pro" pitchFamily="34" charset="0"/>
              </a:rPr>
              <a:t>ww.frese.eu</a:t>
            </a:r>
            <a:endParaRPr lang="da-DK" sz="800" dirty="0">
              <a:solidFill>
                <a:srgbClr val="002060"/>
              </a:solidFill>
              <a:latin typeface="Myriad Pr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170706" y="5854627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Lige forbindelse 16"/>
          <p:cNvCxnSpPr/>
          <p:nvPr/>
        </p:nvCxnSpPr>
        <p:spPr>
          <a:xfrm flipH="1">
            <a:off x="8817932" y="-171400"/>
            <a:ext cx="846" cy="5295841"/>
          </a:xfrm>
          <a:prstGeom prst="line">
            <a:avLst/>
          </a:prstGeom>
          <a:ln w="38100">
            <a:solidFill>
              <a:srgbClr val="1E338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 rot="5400000">
            <a:off x="-1922305" y="4587734"/>
            <a:ext cx="4261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" panose="020F0502020204030204" pitchFamily="34" charset="0"/>
              </a:rPr>
              <a:t>KNOWLEDGE ● QUALITY ● INNOVATION ● MANUFACTURING EXCELLENCE ● CUSTOMER FOCUS</a:t>
            </a:r>
            <a:endParaRPr lang="da-DK" sz="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 rot="5400000">
            <a:off x="-137361" y="354518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Myriad Pro" pitchFamily="34" charset="0"/>
              </a:rPr>
              <a:t>ww.frese.eu</a:t>
            </a:r>
            <a:endParaRPr lang="da-DK" sz="800" dirty="0">
              <a:solidFill>
                <a:srgbClr val="002060"/>
              </a:solidFill>
              <a:latin typeface="Myriad Pro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170706" y="5854627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Lige forbindelse 16"/>
          <p:cNvCxnSpPr/>
          <p:nvPr/>
        </p:nvCxnSpPr>
        <p:spPr>
          <a:xfrm flipH="1">
            <a:off x="8817932" y="-171400"/>
            <a:ext cx="846" cy="5295841"/>
          </a:xfrm>
          <a:prstGeom prst="line">
            <a:avLst/>
          </a:prstGeom>
          <a:ln w="38100">
            <a:solidFill>
              <a:srgbClr val="1E338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99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4FAF3-881C-4A8B-971F-25CE1EF29CF0}" type="datetimeFigureOut">
              <a:rPr lang="da-DK" smtClean="0"/>
              <a:t>01-02-2018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D4C18F-9FAF-4279-BA10-D796F0A5149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656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Slide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DA0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C8DA00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770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Lige forbindelse 16"/>
          <p:cNvCxnSpPr/>
          <p:nvPr/>
        </p:nvCxnSpPr>
        <p:spPr>
          <a:xfrm>
            <a:off x="0" y="260648"/>
            <a:ext cx="7443909" cy="0"/>
          </a:xfrm>
          <a:prstGeom prst="line">
            <a:avLst/>
          </a:prstGeom>
          <a:ln w="38100">
            <a:solidFill>
              <a:srgbClr val="C8DA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3"/>
          <p:cNvSpPr txBox="1"/>
          <p:nvPr/>
        </p:nvSpPr>
        <p:spPr>
          <a:xfrm>
            <a:off x="16263" y="6625952"/>
            <a:ext cx="80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Myriad Pro" pitchFamily="34" charset="0"/>
              </a:rPr>
              <a:t>www.frese.eu</a:t>
            </a:r>
            <a:endParaRPr lang="da-DK" sz="800" dirty="0">
              <a:solidFill>
                <a:srgbClr val="002060"/>
              </a:solidFill>
              <a:latin typeface="Myriad Pro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17479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58622" y="6629594"/>
            <a:ext cx="4261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" panose="020F0502020204030204" pitchFamily="34" charset="0"/>
              </a:rPr>
              <a:t>KNOWLEDGE ● QUALITY ● INNOVATION ● MANUFACTURING EXCELLENCE ● CUSTOMER FOCUS</a:t>
            </a:r>
            <a:endParaRPr lang="da-DK" sz="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latin typeface="Museo Sans Rounded 300" panose="020000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GB" sz="3600" b="0" cap="none" dirty="0">
                <a:latin typeface="Neo Sans" panose="020B0504020202020204" pitchFamily="34" charset="0"/>
              </a:rPr>
              <a:t>Section Title</a:t>
            </a:r>
            <a:endParaRPr lang="da-DK" sz="3600" b="0" cap="none" dirty="0">
              <a:latin typeface="Neo Sans" panose="020B05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17479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17479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17479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17479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17479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17479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17479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1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 anchor="ctr"/>
          <a:lstStyle>
            <a:lvl1pPr algn="l">
              <a:defRPr sz="2400"/>
            </a:lvl1pPr>
          </a:lstStyle>
          <a:p>
            <a:r>
              <a:rPr lang="da-DK" dirty="0"/>
              <a:t>Slide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2565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DA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C8DA00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2565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DA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C8DA00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49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 anchor="ctr"/>
          <a:lstStyle>
            <a:lvl1pPr algn="l">
              <a:defRPr sz="2400"/>
            </a:lvl1pPr>
          </a:lstStyle>
          <a:p>
            <a:r>
              <a:rPr lang="da-DK" dirty="0"/>
              <a:t>Slide Title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334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773236"/>
            <a:ext cx="4040188" cy="453608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DA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C8DA00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1334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1773236"/>
            <a:ext cx="4041775" cy="453608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DA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C8DA00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422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 anchor="ctr"/>
          <a:lstStyle>
            <a:lvl1pPr algn="l">
              <a:defRPr sz="2400"/>
            </a:lvl1pPr>
          </a:lstStyle>
          <a:p>
            <a:r>
              <a:rPr lang="da-DK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4405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7606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DA00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C8DA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C8DA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854747"/>
            <a:ext cx="3008313" cy="4598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64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9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Lige forbindelse 16"/>
          <p:cNvCxnSpPr/>
          <p:nvPr/>
        </p:nvCxnSpPr>
        <p:spPr>
          <a:xfrm>
            <a:off x="0" y="260648"/>
            <a:ext cx="7443909" cy="0"/>
          </a:xfrm>
          <a:prstGeom prst="line">
            <a:avLst/>
          </a:prstGeom>
          <a:ln w="38100">
            <a:solidFill>
              <a:srgbClr val="C8DA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3"/>
          <p:cNvSpPr txBox="1"/>
          <p:nvPr/>
        </p:nvSpPr>
        <p:spPr>
          <a:xfrm>
            <a:off x="16263" y="6625952"/>
            <a:ext cx="80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Myriad Pro" pitchFamily="34" charset="0"/>
              </a:rPr>
              <a:t>www.frese.eu</a:t>
            </a:r>
            <a:endParaRPr lang="da-DK" sz="8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8622" y="6629594"/>
            <a:ext cx="4261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" panose="020F0502020204030204" pitchFamily="34" charset="0"/>
              </a:rPr>
              <a:t>KNOWLEDGE ● QUALITY ● INNOVATION ● MANUFACTURING EXCELLENCE ● CUSTOMER FOCUS</a:t>
            </a:r>
            <a:endParaRPr lang="da-DK" sz="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17479"/>
            <a:ext cx="1296144" cy="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26681F-79BE-48D7-BCB7-AE573214BDD5}"/>
              </a:ext>
            </a:extLst>
          </p:cNvPr>
          <p:cNvSpPr txBox="1">
            <a:spLocks/>
          </p:cNvSpPr>
          <p:nvPr/>
        </p:nvSpPr>
        <p:spPr>
          <a:xfrm>
            <a:off x="3923928" y="2644374"/>
            <a:ext cx="2256868" cy="3529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</a:rPr>
              <a:t>Introduction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19DCA4-FA6F-406D-BB96-7493628E73C9}"/>
              </a:ext>
            </a:extLst>
          </p:cNvPr>
          <p:cNvSpPr/>
          <p:nvPr/>
        </p:nvSpPr>
        <p:spPr>
          <a:xfrm>
            <a:off x="2436701" y="2564962"/>
            <a:ext cx="4322825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170485-1EF5-4D87-B324-E51E52435B60}"/>
              </a:ext>
            </a:extLst>
          </p:cNvPr>
          <p:cNvSpPr txBox="1">
            <a:spLocks/>
          </p:cNvSpPr>
          <p:nvPr/>
        </p:nvSpPr>
        <p:spPr>
          <a:xfrm>
            <a:off x="2627784" y="2644966"/>
            <a:ext cx="4032447" cy="3529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sz="2800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731283-5F7F-4EA8-B175-4E35CD34EB05}"/>
              </a:ext>
            </a:extLst>
          </p:cNvPr>
          <p:cNvGrpSpPr/>
          <p:nvPr/>
        </p:nvGrpSpPr>
        <p:grpSpPr>
          <a:xfrm>
            <a:off x="2435351" y="3212976"/>
            <a:ext cx="4324176" cy="511518"/>
            <a:chOff x="2435351" y="3212976"/>
            <a:chExt cx="4324176" cy="5115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21A3C9C-F967-44E9-A2B0-070364CFABAA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DA74E2E-3EC6-4559-93B3-3A8E91514DF1}"/>
                </a:ext>
              </a:extLst>
            </p:cNvPr>
            <p:cNvSpPr txBox="1">
              <a:spLocks/>
            </p:cNvSpPr>
            <p:nvPr/>
          </p:nvSpPr>
          <p:spPr>
            <a:xfrm>
              <a:off x="2627783" y="3292280"/>
              <a:ext cx="4032447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 2017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66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43853C-DBFA-4519-9B0F-2E611B4FC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238"/>
            <a:ext cx="9144000" cy="2551445"/>
          </a:xfrm>
          <a:prstGeom prst="rect">
            <a:avLst/>
          </a:prstGeom>
        </p:spPr>
      </p:pic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37AE0E7E-404B-42EA-AB05-9D81013E8409}"/>
              </a:ext>
            </a:extLst>
          </p:cNvPr>
          <p:cNvSpPr/>
          <p:nvPr/>
        </p:nvSpPr>
        <p:spPr>
          <a:xfrm>
            <a:off x="3104081" y="908720"/>
            <a:ext cx="5788399" cy="4032448"/>
          </a:xfrm>
          <a:prstGeom prst="roundRect">
            <a:avLst/>
          </a:prstGeom>
          <a:solidFill>
            <a:schemeClr val="bg1"/>
          </a:solidFill>
          <a:ln w="38100"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F94464-1E7D-480A-BCAA-1FFA89330707}"/>
              </a:ext>
            </a:extLst>
          </p:cNvPr>
          <p:cNvGrpSpPr/>
          <p:nvPr/>
        </p:nvGrpSpPr>
        <p:grpSpPr>
          <a:xfrm>
            <a:off x="0" y="1105094"/>
            <a:ext cx="2343333" cy="1435933"/>
            <a:chOff x="0" y="1653654"/>
            <a:chExt cx="2343333" cy="143593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EE9C7D6-DA6D-477F-AEAC-E6DFF326BBD5}"/>
                </a:ext>
              </a:extLst>
            </p:cNvPr>
            <p:cNvSpPr/>
            <p:nvPr/>
          </p:nvSpPr>
          <p:spPr>
            <a:xfrm>
              <a:off x="43589" y="1653654"/>
              <a:ext cx="2299744" cy="143593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72A98A-F481-4D99-B7D4-D541DB41C4EE}"/>
                </a:ext>
              </a:extLst>
            </p:cNvPr>
            <p:cNvSpPr txBox="1"/>
            <p:nvPr/>
          </p:nvSpPr>
          <p:spPr>
            <a:xfrm>
              <a:off x="0" y="1708348"/>
              <a:ext cx="22677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Secures quick access to water of desired temperature after control valves have been closed and start opening.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892F425D-3FFD-45E5-989C-77C12707C944}"/>
              </a:ext>
            </a:extLst>
          </p:cNvPr>
          <p:cNvSpPr/>
          <p:nvPr/>
        </p:nvSpPr>
        <p:spPr>
          <a:xfrm>
            <a:off x="2715834" y="1393304"/>
            <a:ext cx="810795" cy="8390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489D0-6DCB-466D-959C-1D140B376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14" y="1404444"/>
            <a:ext cx="865220" cy="865220"/>
          </a:xfrm>
          <a:prstGeom prst="rect">
            <a:avLst/>
          </a:prstGeom>
        </p:spPr>
      </p:pic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2938BA27-6F14-43D5-A57A-995CB8AE82E2}"/>
              </a:ext>
            </a:extLst>
          </p:cNvPr>
          <p:cNvSpPr/>
          <p:nvPr/>
        </p:nvSpPr>
        <p:spPr>
          <a:xfrm>
            <a:off x="2680811" y="2761919"/>
            <a:ext cx="810795" cy="8390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F8F403-2EE4-42E2-9FA4-103CE50CC9A6}"/>
              </a:ext>
            </a:extLst>
          </p:cNvPr>
          <p:cNvGrpSpPr/>
          <p:nvPr/>
        </p:nvGrpSpPr>
        <p:grpSpPr>
          <a:xfrm>
            <a:off x="0" y="2704694"/>
            <a:ext cx="2343333" cy="896289"/>
            <a:chOff x="0" y="1653654"/>
            <a:chExt cx="2343333" cy="143593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A75C954-AB83-4F5C-9A5A-87CDB0903D61}"/>
                </a:ext>
              </a:extLst>
            </p:cNvPr>
            <p:cNvSpPr/>
            <p:nvPr/>
          </p:nvSpPr>
          <p:spPr>
            <a:xfrm>
              <a:off x="43589" y="1653654"/>
              <a:ext cx="2299744" cy="143593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FDEFCB-5156-4DAA-96B7-68C4DF50964A}"/>
                </a:ext>
              </a:extLst>
            </p:cNvPr>
            <p:cNvSpPr txBox="1"/>
            <p:nvPr/>
          </p:nvSpPr>
          <p:spPr>
            <a:xfrm>
              <a:off x="0" y="1708348"/>
              <a:ext cx="2267744" cy="838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Prevents too high pressure in the system.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069D10-31CB-4CD3-9978-0CEC1F88FD7B}"/>
              </a:ext>
            </a:extLst>
          </p:cNvPr>
          <p:cNvGrpSpPr/>
          <p:nvPr/>
        </p:nvGrpSpPr>
        <p:grpSpPr>
          <a:xfrm>
            <a:off x="0" y="3828855"/>
            <a:ext cx="2343333" cy="896289"/>
            <a:chOff x="0" y="1653654"/>
            <a:chExt cx="2343333" cy="143593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ABF9B3C-38A5-4B7E-A8FB-2382CFC30FB7}"/>
                </a:ext>
              </a:extLst>
            </p:cNvPr>
            <p:cNvSpPr/>
            <p:nvPr/>
          </p:nvSpPr>
          <p:spPr>
            <a:xfrm>
              <a:off x="43589" y="1653654"/>
              <a:ext cx="2299744" cy="143593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5A6521-E0C9-4A20-9851-69867A2BF816}"/>
                </a:ext>
              </a:extLst>
            </p:cNvPr>
            <p:cNvSpPr txBox="1"/>
            <p:nvPr/>
          </p:nvSpPr>
          <p:spPr>
            <a:xfrm>
              <a:off x="0" y="1708348"/>
              <a:ext cx="2267744" cy="493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Decreases the risk of noise.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7295BD7D-D663-4B88-BFB4-E1233D904D01}"/>
              </a:ext>
            </a:extLst>
          </p:cNvPr>
          <p:cNvSpPr/>
          <p:nvPr/>
        </p:nvSpPr>
        <p:spPr>
          <a:xfrm>
            <a:off x="2680811" y="3886080"/>
            <a:ext cx="810795" cy="8390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0A5E756-7D7B-44BB-9AA4-6BB7D35E4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668" y="3997694"/>
            <a:ext cx="659506" cy="639671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8DF22FB-124A-487A-8FBD-B938017927A9}"/>
              </a:ext>
            </a:extLst>
          </p:cNvPr>
          <p:cNvSpPr/>
          <p:nvPr/>
        </p:nvSpPr>
        <p:spPr>
          <a:xfrm>
            <a:off x="13372" y="324635"/>
            <a:ext cx="2974452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21589E-6EE9-4A2B-B7FF-51D89D2CD2D9}"/>
              </a:ext>
            </a:extLst>
          </p:cNvPr>
          <p:cNvGrpSpPr/>
          <p:nvPr/>
        </p:nvGrpSpPr>
        <p:grpSpPr>
          <a:xfrm>
            <a:off x="3104081" y="319878"/>
            <a:ext cx="4324176" cy="511518"/>
            <a:chOff x="2435351" y="3212976"/>
            <a:chExt cx="4324176" cy="51151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18FA77C-A1C0-4367-97CB-1FDC293DEA8B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78F275BC-9A26-4CC8-A312-FE46DF69AFAF}"/>
                </a:ext>
              </a:extLst>
            </p:cNvPr>
            <p:cNvSpPr txBox="1">
              <a:spLocks/>
            </p:cNvSpPr>
            <p:nvPr/>
          </p:nvSpPr>
          <p:spPr>
            <a:xfrm>
              <a:off x="2535118" y="3292280"/>
              <a:ext cx="3829929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Benefits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5EFDFCED-CE82-44B7-BCBA-127397FC73B6}"/>
              </a:ext>
            </a:extLst>
          </p:cNvPr>
          <p:cNvSpPr txBox="1">
            <a:spLocks/>
          </p:cNvSpPr>
          <p:nvPr/>
        </p:nvSpPr>
        <p:spPr>
          <a:xfrm>
            <a:off x="13372" y="399181"/>
            <a:ext cx="2974452" cy="35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A60306-4050-4383-BAA0-7666384BE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431" y="975412"/>
            <a:ext cx="3296504" cy="3897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7BDE6F-F03F-4402-91A3-82207568D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603" y="2799215"/>
            <a:ext cx="659506" cy="7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3AF81D-C0EA-413A-8B6A-CEDADB759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124744"/>
            <a:ext cx="5140474" cy="3320193"/>
          </a:xfrm>
          <a:prstGeom prst="rect">
            <a:avLst/>
          </a:prstGeom>
        </p:spPr>
      </p:pic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5A3F49A0-A41D-41DC-A6FF-4522E93A9715}"/>
              </a:ext>
            </a:extLst>
          </p:cNvPr>
          <p:cNvSpPr/>
          <p:nvPr/>
        </p:nvSpPr>
        <p:spPr>
          <a:xfrm>
            <a:off x="3104081" y="908720"/>
            <a:ext cx="5788399" cy="4032448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65C24B-DA0E-402A-951D-8116DA13CA36}"/>
              </a:ext>
            </a:extLst>
          </p:cNvPr>
          <p:cNvCxnSpPr/>
          <p:nvPr/>
        </p:nvCxnSpPr>
        <p:spPr>
          <a:xfrm>
            <a:off x="139201" y="5085184"/>
            <a:ext cx="8825287" cy="0"/>
          </a:xfrm>
          <a:prstGeom prst="lin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69A1803-3B47-4CEF-A336-29DB78FC678C}"/>
              </a:ext>
            </a:extLst>
          </p:cNvPr>
          <p:cNvSpPr/>
          <p:nvPr/>
        </p:nvSpPr>
        <p:spPr>
          <a:xfrm>
            <a:off x="173758" y="5130916"/>
            <a:ext cx="8790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err="1">
                <a:solidFill>
                  <a:srgbClr val="F17E00"/>
                </a:solidFill>
              </a:rPr>
              <a:t>Thank</a:t>
            </a:r>
            <a:r>
              <a:rPr lang="pl-PL" sz="4400" b="1" dirty="0">
                <a:solidFill>
                  <a:srgbClr val="F17E00"/>
                </a:solidFill>
              </a:rPr>
              <a:t> </a:t>
            </a:r>
            <a:r>
              <a:rPr lang="pl-PL" sz="4400" b="1" dirty="0" err="1">
                <a:solidFill>
                  <a:srgbClr val="F17E00"/>
                </a:solidFill>
              </a:rPr>
              <a:t>you</a:t>
            </a:r>
            <a:r>
              <a:rPr lang="pl-PL" sz="4400" b="1" dirty="0">
                <a:solidFill>
                  <a:srgbClr val="F17E00"/>
                </a:solidFill>
              </a:rPr>
              <a:t> </a:t>
            </a:r>
            <a:r>
              <a:rPr lang="pl-PL" sz="4400" b="1" dirty="0">
                <a:solidFill>
                  <a:srgbClr val="F17E00"/>
                </a:solidFill>
                <a:sym typeface="Wingdings" panose="05000000000000000000" pitchFamily="2" charset="2"/>
              </a:rPr>
              <a:t></a:t>
            </a:r>
            <a:endParaRPr lang="en-US" sz="4400" b="1" dirty="0">
              <a:solidFill>
                <a:srgbClr val="F17E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F905874-AB0B-4958-8877-0E112FB5B336}"/>
              </a:ext>
            </a:extLst>
          </p:cNvPr>
          <p:cNvSpPr/>
          <p:nvPr/>
        </p:nvSpPr>
        <p:spPr>
          <a:xfrm>
            <a:off x="13372" y="324635"/>
            <a:ext cx="2974452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96F7F1-D587-494E-A8E9-3E5678AD6F1A}"/>
              </a:ext>
            </a:extLst>
          </p:cNvPr>
          <p:cNvGrpSpPr/>
          <p:nvPr/>
        </p:nvGrpSpPr>
        <p:grpSpPr>
          <a:xfrm>
            <a:off x="3104081" y="319878"/>
            <a:ext cx="4324176" cy="511518"/>
            <a:chOff x="2435351" y="3212976"/>
            <a:chExt cx="4324176" cy="51151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C17A96F-D2A6-413B-9B4F-09120EA2A601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E0401E32-6E44-467E-82C3-8B3F3F2C836E}"/>
                </a:ext>
              </a:extLst>
            </p:cNvPr>
            <p:cNvSpPr txBox="1">
              <a:spLocks/>
            </p:cNvSpPr>
            <p:nvPr/>
          </p:nvSpPr>
          <p:spPr>
            <a:xfrm>
              <a:off x="2535118" y="3292280"/>
              <a:ext cx="3829929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Contact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939C3B94-09CC-40F8-B52B-7B2531F606DB}"/>
              </a:ext>
            </a:extLst>
          </p:cNvPr>
          <p:cNvSpPr txBox="1">
            <a:spLocks/>
          </p:cNvSpPr>
          <p:nvPr/>
        </p:nvSpPr>
        <p:spPr>
          <a:xfrm>
            <a:off x="13372" y="399181"/>
            <a:ext cx="2974452" cy="35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75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155828-4D6D-49AC-8C9E-76C5F851F499}"/>
              </a:ext>
            </a:extLst>
          </p:cNvPr>
          <p:cNvSpPr/>
          <p:nvPr/>
        </p:nvSpPr>
        <p:spPr>
          <a:xfrm>
            <a:off x="13372" y="324635"/>
            <a:ext cx="2974452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51BE60-CB0F-40ED-808F-B453FA702E75}"/>
              </a:ext>
            </a:extLst>
          </p:cNvPr>
          <p:cNvGrpSpPr/>
          <p:nvPr/>
        </p:nvGrpSpPr>
        <p:grpSpPr>
          <a:xfrm>
            <a:off x="3104081" y="319878"/>
            <a:ext cx="4324176" cy="511518"/>
            <a:chOff x="2435351" y="3212976"/>
            <a:chExt cx="4324176" cy="51151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5EC093C-6432-42EA-9D99-BF759AEF5894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6164C9C1-4F56-42E5-B2BF-A40A1DAB410A}"/>
                </a:ext>
              </a:extLst>
            </p:cNvPr>
            <p:cNvSpPr txBox="1">
              <a:spLocks/>
            </p:cNvSpPr>
            <p:nvPr/>
          </p:nvSpPr>
          <p:spPr>
            <a:xfrm>
              <a:off x="2535118" y="3292280"/>
              <a:ext cx="3829929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4DD362CC-3F48-4879-BA5C-735630BC0A9E}"/>
              </a:ext>
            </a:extLst>
          </p:cNvPr>
          <p:cNvSpPr txBox="1">
            <a:spLocks/>
          </p:cNvSpPr>
          <p:nvPr/>
        </p:nvSpPr>
        <p:spPr>
          <a:xfrm>
            <a:off x="13372" y="399181"/>
            <a:ext cx="2974452" cy="35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CAAD08-F422-4575-B884-2CEC084E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2" y="1094590"/>
            <a:ext cx="46005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1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155828-4D6D-49AC-8C9E-76C5F851F499}"/>
              </a:ext>
            </a:extLst>
          </p:cNvPr>
          <p:cNvSpPr/>
          <p:nvPr/>
        </p:nvSpPr>
        <p:spPr>
          <a:xfrm>
            <a:off x="13372" y="324635"/>
            <a:ext cx="2974452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51BE60-CB0F-40ED-808F-B453FA702E75}"/>
              </a:ext>
            </a:extLst>
          </p:cNvPr>
          <p:cNvGrpSpPr/>
          <p:nvPr/>
        </p:nvGrpSpPr>
        <p:grpSpPr>
          <a:xfrm>
            <a:off x="3104081" y="319878"/>
            <a:ext cx="4324176" cy="511518"/>
            <a:chOff x="2435351" y="3212976"/>
            <a:chExt cx="4324176" cy="51151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5EC093C-6432-42EA-9D99-BF759AEF5894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6164C9C1-4F56-42E5-B2BF-A40A1DAB410A}"/>
                </a:ext>
              </a:extLst>
            </p:cNvPr>
            <p:cNvSpPr txBox="1">
              <a:spLocks/>
            </p:cNvSpPr>
            <p:nvPr/>
          </p:nvSpPr>
          <p:spPr>
            <a:xfrm>
              <a:off x="2535118" y="3292280"/>
              <a:ext cx="3829929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4DD362CC-3F48-4879-BA5C-735630BC0A9E}"/>
              </a:ext>
            </a:extLst>
          </p:cNvPr>
          <p:cNvSpPr txBox="1">
            <a:spLocks/>
          </p:cNvSpPr>
          <p:nvPr/>
        </p:nvSpPr>
        <p:spPr>
          <a:xfrm>
            <a:off x="13372" y="399181"/>
            <a:ext cx="2974452" cy="35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CAAD08-F422-4575-B884-2CEC084E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430" y="1054192"/>
            <a:ext cx="3957947" cy="4679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66A07B-0FE5-43C9-9F9E-8C8ECC2B3F1A}"/>
              </a:ext>
            </a:extLst>
          </p:cNvPr>
          <p:cNvSpPr/>
          <p:nvPr/>
        </p:nvSpPr>
        <p:spPr>
          <a:xfrm>
            <a:off x="3104081" y="1418502"/>
            <a:ext cx="30520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F17E00"/>
              </a:solidFill>
            </a:endParaRPr>
          </a:p>
          <a:p>
            <a:r>
              <a:rPr lang="en-GB" sz="2000" b="1" dirty="0">
                <a:solidFill>
                  <a:srgbClr val="F17E00"/>
                </a:solidFill>
              </a:rPr>
              <a:t>Noise / pressure</a:t>
            </a:r>
          </a:p>
          <a:p>
            <a:r>
              <a:rPr lang="en-GB" sz="2000" b="1" dirty="0">
                <a:solidFill>
                  <a:srgbClr val="F17E00"/>
                </a:solidFill>
              </a:rPr>
              <a:t>protection </a:t>
            </a:r>
          </a:p>
          <a:p>
            <a:endParaRPr lang="en-GB" sz="2000" b="1" dirty="0">
              <a:solidFill>
                <a:srgbClr val="F17E00"/>
              </a:solidFill>
            </a:endParaRPr>
          </a:p>
          <a:p>
            <a:endParaRPr lang="en-GB" sz="2000" b="1" dirty="0">
              <a:solidFill>
                <a:srgbClr val="F17E00"/>
              </a:solidFill>
            </a:endParaRPr>
          </a:p>
          <a:p>
            <a:endParaRPr lang="en-GB" sz="2000" b="1" dirty="0">
              <a:solidFill>
                <a:srgbClr val="F17E00"/>
              </a:solidFill>
            </a:endParaRPr>
          </a:p>
          <a:p>
            <a:r>
              <a:rPr lang="en-GB" sz="2000" b="1" dirty="0">
                <a:solidFill>
                  <a:srgbClr val="F17E00"/>
                </a:solidFill>
              </a:rPr>
              <a:t>Minimum flow </a:t>
            </a:r>
          </a:p>
          <a:p>
            <a:r>
              <a:rPr lang="en-GB" sz="2000" b="1" dirty="0">
                <a:solidFill>
                  <a:srgbClr val="F17E00"/>
                </a:solidFill>
              </a:rPr>
              <a:t>security</a:t>
            </a:r>
          </a:p>
          <a:p>
            <a:endParaRPr lang="en-GB" sz="2000" b="1" dirty="0">
              <a:solidFill>
                <a:srgbClr val="F17E00"/>
              </a:solidFill>
            </a:endParaRPr>
          </a:p>
          <a:p>
            <a:endParaRPr lang="en-GB" sz="2000" b="1" dirty="0">
              <a:solidFill>
                <a:srgbClr val="F17E00"/>
              </a:solidFill>
            </a:endParaRPr>
          </a:p>
          <a:p>
            <a:endParaRPr lang="en-GB" sz="2000" b="1" dirty="0">
              <a:solidFill>
                <a:srgbClr val="F17E00"/>
              </a:solidFill>
            </a:endParaRPr>
          </a:p>
          <a:p>
            <a:endParaRPr lang="en-GB" sz="2000" b="1" dirty="0">
              <a:solidFill>
                <a:srgbClr val="F17E00"/>
              </a:solidFill>
            </a:endParaRPr>
          </a:p>
          <a:p>
            <a:endParaRPr lang="en-GB" sz="2000" b="1" dirty="0">
              <a:solidFill>
                <a:srgbClr val="F17E00"/>
              </a:solidFill>
            </a:endParaRPr>
          </a:p>
          <a:p>
            <a:r>
              <a:rPr lang="en-GB" sz="2000" b="1" dirty="0">
                <a:solidFill>
                  <a:srgbClr val="F17E00"/>
                </a:solidFill>
              </a:rPr>
              <a:t>Quick access to desired water temperature</a:t>
            </a:r>
            <a:endParaRPr lang="en-US" sz="2000" b="1" dirty="0">
              <a:solidFill>
                <a:srgbClr val="F17E00"/>
              </a:solidFill>
            </a:endParaRP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0952CE49-C338-440A-8B5C-606B89104D6C}"/>
              </a:ext>
            </a:extLst>
          </p:cNvPr>
          <p:cNvSpPr/>
          <p:nvPr/>
        </p:nvSpPr>
        <p:spPr>
          <a:xfrm>
            <a:off x="13372" y="2792672"/>
            <a:ext cx="3052096" cy="164444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3C5AE60E-06E9-4DA2-9B62-6E4DF0205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6" y="2831344"/>
            <a:ext cx="2143800" cy="1516095"/>
          </a:xfrm>
          <a:prstGeom prst="rect">
            <a:avLst/>
          </a:prstGeom>
        </p:spPr>
      </p:pic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0BB330DC-2915-476B-9E91-64EB8A54D2D9}"/>
              </a:ext>
            </a:extLst>
          </p:cNvPr>
          <p:cNvSpPr/>
          <p:nvPr/>
        </p:nvSpPr>
        <p:spPr>
          <a:xfrm>
            <a:off x="13372" y="1042743"/>
            <a:ext cx="3052096" cy="164444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0C2E58D9-8A78-46AE-9F42-4454F5514E5A}"/>
              </a:ext>
            </a:extLst>
          </p:cNvPr>
          <p:cNvSpPr/>
          <p:nvPr/>
        </p:nvSpPr>
        <p:spPr>
          <a:xfrm>
            <a:off x="13372" y="4546948"/>
            <a:ext cx="3052096" cy="164444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0FCAF7-8D61-4554-93A5-EC9F38ECD4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6" y="4542601"/>
            <a:ext cx="1644441" cy="16444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747C92-9295-4A02-8372-1FF949391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117" y="1144061"/>
            <a:ext cx="1486512" cy="14418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2B44EE-139D-4B06-A6F1-4024C4CFF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8919" y="1268760"/>
            <a:ext cx="1012958" cy="11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2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DD3992E-FC9D-40A4-BE9E-824974B66661}"/>
              </a:ext>
            </a:extLst>
          </p:cNvPr>
          <p:cNvSpPr txBox="1">
            <a:spLocks/>
          </p:cNvSpPr>
          <p:nvPr/>
        </p:nvSpPr>
        <p:spPr>
          <a:xfrm>
            <a:off x="139201" y="5046190"/>
            <a:ext cx="8753279" cy="100929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Frese DPRV is an adjustable differential pressure relief valve produced in sizes DN15-DN32, that ensures the differential pressure across circuit is not exceeded, and a minimum flow through the circuit will be maintained when the control valves are closing down.</a:t>
            </a:r>
            <a:endParaRPr lang="da-DK" sz="1800" dirty="0"/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5D6F8429-E98A-429D-B98D-F1B327688AED}"/>
              </a:ext>
            </a:extLst>
          </p:cNvPr>
          <p:cNvSpPr/>
          <p:nvPr/>
        </p:nvSpPr>
        <p:spPr>
          <a:xfrm>
            <a:off x="3104081" y="908720"/>
            <a:ext cx="5788399" cy="4032448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F93F6BC-128B-4A3C-87A1-8342015E1773}"/>
              </a:ext>
            </a:extLst>
          </p:cNvPr>
          <p:cNvSpPr/>
          <p:nvPr/>
        </p:nvSpPr>
        <p:spPr>
          <a:xfrm>
            <a:off x="13372" y="324635"/>
            <a:ext cx="2974452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1B8E79-BCEC-461D-8917-038EC0560923}"/>
              </a:ext>
            </a:extLst>
          </p:cNvPr>
          <p:cNvGrpSpPr/>
          <p:nvPr/>
        </p:nvGrpSpPr>
        <p:grpSpPr>
          <a:xfrm>
            <a:off x="3104081" y="319878"/>
            <a:ext cx="4324176" cy="511518"/>
            <a:chOff x="2435351" y="3212976"/>
            <a:chExt cx="4324176" cy="51151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6D900CC-5D54-49F2-A5D4-AB66EC463331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A14718C2-B1D8-41F9-96DB-912BB20036E7}"/>
                </a:ext>
              </a:extLst>
            </p:cNvPr>
            <p:cNvSpPr txBox="1">
              <a:spLocks/>
            </p:cNvSpPr>
            <p:nvPr/>
          </p:nvSpPr>
          <p:spPr>
            <a:xfrm>
              <a:off x="2535118" y="3292280"/>
              <a:ext cx="3829929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Product range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E0741446-895B-4DCD-B19D-868D76347F69}"/>
              </a:ext>
            </a:extLst>
          </p:cNvPr>
          <p:cNvSpPr txBox="1">
            <a:spLocks/>
          </p:cNvSpPr>
          <p:nvPr/>
        </p:nvSpPr>
        <p:spPr>
          <a:xfrm>
            <a:off x="13372" y="399181"/>
            <a:ext cx="2974452" cy="35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187EB1-2EB3-4BE2-8D7C-3F5311CE5B67}"/>
              </a:ext>
            </a:extLst>
          </p:cNvPr>
          <p:cNvCxnSpPr/>
          <p:nvPr/>
        </p:nvCxnSpPr>
        <p:spPr>
          <a:xfrm>
            <a:off x="139201" y="5085184"/>
            <a:ext cx="8825287" cy="0"/>
          </a:xfrm>
          <a:prstGeom prst="lin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5D2676-AE53-46E6-80C9-905668A989CE}"/>
              </a:ext>
            </a:extLst>
          </p:cNvPr>
          <p:cNvGrpSpPr/>
          <p:nvPr/>
        </p:nvGrpSpPr>
        <p:grpSpPr>
          <a:xfrm>
            <a:off x="43589" y="1344678"/>
            <a:ext cx="3060492" cy="815614"/>
            <a:chOff x="43589" y="1679402"/>
            <a:chExt cx="3060492" cy="8156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F9307D-B3D2-4FD6-B1A1-3FAD1B336D58}"/>
                </a:ext>
              </a:extLst>
            </p:cNvPr>
            <p:cNvSpPr/>
            <p:nvPr/>
          </p:nvSpPr>
          <p:spPr>
            <a:xfrm>
              <a:off x="396800" y="1941998"/>
              <a:ext cx="1691680" cy="2534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084A4597-25A8-4F99-B410-ABDF37ACFBC5}"/>
                </a:ext>
              </a:extLst>
            </p:cNvPr>
            <p:cNvSpPr/>
            <p:nvPr/>
          </p:nvSpPr>
          <p:spPr>
            <a:xfrm>
              <a:off x="2343332" y="1869764"/>
              <a:ext cx="760749" cy="37069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BDD011F-2249-4A85-BA18-5F2587DF4F78}"/>
                </a:ext>
              </a:extLst>
            </p:cNvPr>
            <p:cNvSpPr/>
            <p:nvPr/>
          </p:nvSpPr>
          <p:spPr>
            <a:xfrm>
              <a:off x="43589" y="1679402"/>
              <a:ext cx="2299744" cy="81561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2229FD-CE5A-453F-AE6E-9327B01383B9}"/>
                </a:ext>
              </a:extLst>
            </p:cNvPr>
            <p:cNvSpPr txBox="1"/>
            <p:nvPr/>
          </p:nvSpPr>
          <p:spPr>
            <a:xfrm>
              <a:off x="173758" y="1753652"/>
              <a:ext cx="21532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Frese DPRV – differential pressure relief valve in sizes DN15 – DN32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D859BE8-FADB-4CF6-83E6-00E611B50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27" y="1196752"/>
            <a:ext cx="3092376" cy="3655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DF618-925A-465B-BC15-95C476EB0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01" y="2211558"/>
            <a:ext cx="7055768" cy="1713952"/>
          </a:xfrm>
          <a:prstGeom prst="rect">
            <a:avLst/>
          </a:prstGeom>
          <a:ln w="12700">
            <a:solidFill>
              <a:srgbClr val="F17E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1766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DD3992E-FC9D-40A4-BE9E-824974B66661}"/>
              </a:ext>
            </a:extLst>
          </p:cNvPr>
          <p:cNvSpPr txBox="1">
            <a:spLocks/>
          </p:cNvSpPr>
          <p:nvPr/>
        </p:nvSpPr>
        <p:spPr>
          <a:xfrm>
            <a:off x="139201" y="5046189"/>
            <a:ext cx="8865598" cy="15860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The adjustment nut is used to compress the spring that closes the valve by </a:t>
            </a:r>
            <a:br>
              <a:rPr lang="en-GB" sz="1800" dirty="0"/>
            </a:br>
            <a:r>
              <a:rPr lang="en-GB" sz="1800" dirty="0"/>
              <a:t>pushing the valve cone towards the valve seat.</a:t>
            </a:r>
          </a:p>
          <a:p>
            <a:r>
              <a:rPr lang="en-GB" sz="1800" dirty="0"/>
              <a:t>The more the spring is compressed the harder for the valve it is to open and consequently it opens at higher differential pressure. </a:t>
            </a:r>
            <a:br>
              <a:rPr lang="en-GB" sz="1800" dirty="0"/>
            </a:br>
            <a:r>
              <a:rPr lang="en-GB" sz="1800" dirty="0"/>
              <a:t>The valve opens on rising pressure, when the water pressure exceeds the set value.</a:t>
            </a:r>
            <a:endParaRPr lang="da-DK" sz="1800" dirty="0"/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5D6F8429-E98A-429D-B98D-F1B327688AED}"/>
              </a:ext>
            </a:extLst>
          </p:cNvPr>
          <p:cNvSpPr/>
          <p:nvPr/>
        </p:nvSpPr>
        <p:spPr>
          <a:xfrm>
            <a:off x="3104081" y="908720"/>
            <a:ext cx="5788399" cy="4032448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56F76-451E-49AC-AE20-F23B75845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08" y="1262104"/>
            <a:ext cx="2490416" cy="2380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25D94-2D99-4697-BADD-1CDB42E1B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936" y="1267389"/>
            <a:ext cx="1376750" cy="227509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F93F6BC-128B-4A3C-87A1-8342015E1773}"/>
              </a:ext>
            </a:extLst>
          </p:cNvPr>
          <p:cNvSpPr/>
          <p:nvPr/>
        </p:nvSpPr>
        <p:spPr>
          <a:xfrm>
            <a:off x="13372" y="324635"/>
            <a:ext cx="2974452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1B8E79-BCEC-461D-8917-038EC0560923}"/>
              </a:ext>
            </a:extLst>
          </p:cNvPr>
          <p:cNvGrpSpPr/>
          <p:nvPr/>
        </p:nvGrpSpPr>
        <p:grpSpPr>
          <a:xfrm>
            <a:off x="3104081" y="319878"/>
            <a:ext cx="4324176" cy="511518"/>
            <a:chOff x="2435351" y="3212976"/>
            <a:chExt cx="4324176" cy="51151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6D900CC-5D54-49F2-A5D4-AB66EC463331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A14718C2-B1D8-41F9-96DB-912BB20036E7}"/>
                </a:ext>
              </a:extLst>
            </p:cNvPr>
            <p:cNvSpPr txBox="1">
              <a:spLocks/>
            </p:cNvSpPr>
            <p:nvPr/>
          </p:nvSpPr>
          <p:spPr>
            <a:xfrm>
              <a:off x="2535118" y="3292280"/>
              <a:ext cx="3829929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Construction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E0741446-895B-4DCD-B19D-868D76347F69}"/>
              </a:ext>
            </a:extLst>
          </p:cNvPr>
          <p:cNvSpPr txBox="1">
            <a:spLocks/>
          </p:cNvSpPr>
          <p:nvPr/>
        </p:nvSpPr>
        <p:spPr>
          <a:xfrm>
            <a:off x="13372" y="399181"/>
            <a:ext cx="2974452" cy="35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187EB1-2EB3-4BE2-8D7C-3F5311CE5B67}"/>
              </a:ext>
            </a:extLst>
          </p:cNvPr>
          <p:cNvCxnSpPr/>
          <p:nvPr/>
        </p:nvCxnSpPr>
        <p:spPr>
          <a:xfrm>
            <a:off x="139201" y="5085184"/>
            <a:ext cx="8825287" cy="0"/>
          </a:xfrm>
          <a:prstGeom prst="lin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BEBC6ED5-0602-4E9E-A29F-43A6701F8D0E}"/>
              </a:ext>
            </a:extLst>
          </p:cNvPr>
          <p:cNvSpPr/>
          <p:nvPr/>
        </p:nvSpPr>
        <p:spPr>
          <a:xfrm>
            <a:off x="7254559" y="3747948"/>
            <a:ext cx="1366346" cy="164444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2C6B85-5994-4DD9-B718-421068806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327" y="3933056"/>
            <a:ext cx="1083113" cy="12804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669B7D-CA9D-4124-B101-10E4716D6064}"/>
              </a:ext>
            </a:extLst>
          </p:cNvPr>
          <p:cNvGrpSpPr/>
          <p:nvPr/>
        </p:nvGrpSpPr>
        <p:grpSpPr>
          <a:xfrm>
            <a:off x="43589" y="2400642"/>
            <a:ext cx="3060492" cy="1347303"/>
            <a:chOff x="43589" y="1679401"/>
            <a:chExt cx="3060492" cy="13473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EFA7F0-B592-4281-B7CF-07B7E2C39F7D}"/>
                </a:ext>
              </a:extLst>
            </p:cNvPr>
            <p:cNvSpPr/>
            <p:nvPr/>
          </p:nvSpPr>
          <p:spPr>
            <a:xfrm>
              <a:off x="396800" y="1941998"/>
              <a:ext cx="1691680" cy="2534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567CC9D0-27A3-4D2D-B146-B48A0B0A56B3}"/>
                </a:ext>
              </a:extLst>
            </p:cNvPr>
            <p:cNvSpPr/>
            <p:nvPr/>
          </p:nvSpPr>
          <p:spPr>
            <a:xfrm>
              <a:off x="2343332" y="1869764"/>
              <a:ext cx="760749" cy="37069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27EC6A9-1154-43C0-8617-FC6D684F4316}"/>
                </a:ext>
              </a:extLst>
            </p:cNvPr>
            <p:cNvSpPr/>
            <p:nvPr/>
          </p:nvSpPr>
          <p:spPr>
            <a:xfrm>
              <a:off x="43589" y="1679401"/>
              <a:ext cx="2299744" cy="134730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272C20-6C0F-4E5D-885B-8ACD1CA623F5}"/>
                </a:ext>
              </a:extLst>
            </p:cNvPr>
            <p:cNvSpPr txBox="1"/>
            <p:nvPr/>
          </p:nvSpPr>
          <p:spPr>
            <a:xfrm>
              <a:off x="173758" y="1753652"/>
              <a:ext cx="2153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The valve consists of a housing and the differential pressure setting and control unit.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29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9D797-EDB4-4B8E-B274-1874EF6B8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090" y="1268760"/>
            <a:ext cx="2065054" cy="244129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DD3992E-FC9D-40A4-BE9E-824974B66661}"/>
              </a:ext>
            </a:extLst>
          </p:cNvPr>
          <p:cNvSpPr txBox="1">
            <a:spLocks/>
          </p:cNvSpPr>
          <p:nvPr/>
        </p:nvSpPr>
        <p:spPr>
          <a:xfrm>
            <a:off x="123848" y="5128848"/>
            <a:ext cx="8768631" cy="15479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When Frese DPRV is used as a pump by-pass it protects the system against too high pressure which might propagate in the system as the control valves reduce or close the flow to the terminal units.</a:t>
            </a:r>
          </a:p>
          <a:p>
            <a:r>
              <a:rPr lang="en-GB" sz="1800" dirty="0"/>
              <a:t>Frese DPRV can be also used as a by-pass at the end of a branch to secure the terminal units with constant access to the water of required temperature even when all the control valves in the branch are closed.</a:t>
            </a:r>
            <a:endParaRPr lang="da-DK" sz="1800" dirty="0"/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5D6F8429-E98A-429D-B98D-F1B327688AED}"/>
              </a:ext>
            </a:extLst>
          </p:cNvPr>
          <p:cNvSpPr/>
          <p:nvPr/>
        </p:nvSpPr>
        <p:spPr>
          <a:xfrm>
            <a:off x="3104081" y="908720"/>
            <a:ext cx="5788399" cy="4032448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1C716-E7AF-44C1-898D-333FADFA5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356992"/>
            <a:ext cx="3328441" cy="144450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E25AD62D-AF16-4EF4-A14E-53C506456C0A}"/>
              </a:ext>
            </a:extLst>
          </p:cNvPr>
          <p:cNvSpPr/>
          <p:nvPr/>
        </p:nvSpPr>
        <p:spPr>
          <a:xfrm>
            <a:off x="3237356" y="1027241"/>
            <a:ext cx="3049831" cy="3049831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0FADE2B-79FE-4AF4-87E5-7DEEF74B922F}"/>
              </a:ext>
            </a:extLst>
          </p:cNvPr>
          <p:cNvSpPr/>
          <p:nvPr/>
        </p:nvSpPr>
        <p:spPr>
          <a:xfrm>
            <a:off x="8172400" y="4293096"/>
            <a:ext cx="446754" cy="446754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2963AE6-5573-483A-B79C-21C407A34D73}"/>
              </a:ext>
            </a:extLst>
          </p:cNvPr>
          <p:cNvSpPr/>
          <p:nvPr/>
        </p:nvSpPr>
        <p:spPr>
          <a:xfrm rot="1533273">
            <a:off x="5949669" y="3728482"/>
            <a:ext cx="2353183" cy="370693"/>
          </a:xfrm>
          <a:prstGeom prst="rightArrow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dk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CA342-8D83-49D2-A946-95D2B760E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228" y="1465018"/>
            <a:ext cx="2526426" cy="129469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1059FFE-E8BA-49AC-AB1C-C4102A1ADFA4}"/>
              </a:ext>
            </a:extLst>
          </p:cNvPr>
          <p:cNvSpPr/>
          <p:nvPr/>
        </p:nvSpPr>
        <p:spPr>
          <a:xfrm>
            <a:off x="6759756" y="2336136"/>
            <a:ext cx="446754" cy="446754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123CD46-4B92-42D3-8448-D127A225B0B5}"/>
              </a:ext>
            </a:extLst>
          </p:cNvPr>
          <p:cNvSpPr/>
          <p:nvPr/>
        </p:nvSpPr>
        <p:spPr>
          <a:xfrm>
            <a:off x="6301229" y="2333243"/>
            <a:ext cx="458528" cy="370693"/>
          </a:xfrm>
          <a:prstGeom prst="rightArrow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15C92E-B250-4691-B030-F0005950B174}"/>
              </a:ext>
            </a:extLst>
          </p:cNvPr>
          <p:cNvSpPr/>
          <p:nvPr/>
        </p:nvSpPr>
        <p:spPr>
          <a:xfrm>
            <a:off x="13372" y="324635"/>
            <a:ext cx="2974452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146E3D-460D-4FEF-9E93-D5B0A0D374DE}"/>
              </a:ext>
            </a:extLst>
          </p:cNvPr>
          <p:cNvGrpSpPr/>
          <p:nvPr/>
        </p:nvGrpSpPr>
        <p:grpSpPr>
          <a:xfrm>
            <a:off x="3104081" y="319878"/>
            <a:ext cx="4324176" cy="511518"/>
            <a:chOff x="2435351" y="3212976"/>
            <a:chExt cx="4324176" cy="51151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4BAC0EB-35F0-4B75-B9F6-6A9AC84938AD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D5DD3048-D0AE-4510-AFEF-D9A245C648D1}"/>
                </a:ext>
              </a:extLst>
            </p:cNvPr>
            <p:cNvSpPr txBox="1">
              <a:spLocks/>
            </p:cNvSpPr>
            <p:nvPr/>
          </p:nvSpPr>
          <p:spPr>
            <a:xfrm>
              <a:off x="2535118" y="3292280"/>
              <a:ext cx="3829929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Application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A873CB56-3BAB-4B68-ABA7-DF9D43802A1C}"/>
              </a:ext>
            </a:extLst>
          </p:cNvPr>
          <p:cNvSpPr txBox="1">
            <a:spLocks/>
          </p:cNvSpPr>
          <p:nvPr/>
        </p:nvSpPr>
        <p:spPr>
          <a:xfrm>
            <a:off x="13372" y="399181"/>
            <a:ext cx="2974452" cy="35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6B36B7-01FF-4802-8D5D-FEAA4FF8907D}"/>
              </a:ext>
            </a:extLst>
          </p:cNvPr>
          <p:cNvCxnSpPr/>
          <p:nvPr/>
        </p:nvCxnSpPr>
        <p:spPr>
          <a:xfrm>
            <a:off x="139201" y="5085184"/>
            <a:ext cx="8825287" cy="0"/>
          </a:xfrm>
          <a:prstGeom prst="lin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242228-832C-47C2-A6DF-40624E05B92A}"/>
              </a:ext>
            </a:extLst>
          </p:cNvPr>
          <p:cNvGrpSpPr/>
          <p:nvPr/>
        </p:nvGrpSpPr>
        <p:grpSpPr>
          <a:xfrm>
            <a:off x="43589" y="2400642"/>
            <a:ext cx="3060492" cy="1347303"/>
            <a:chOff x="43589" y="1679401"/>
            <a:chExt cx="3060492" cy="134730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93F0A5-036B-4AF7-8E55-78F53ECEFE04}"/>
                </a:ext>
              </a:extLst>
            </p:cNvPr>
            <p:cNvSpPr/>
            <p:nvPr/>
          </p:nvSpPr>
          <p:spPr>
            <a:xfrm>
              <a:off x="396800" y="1941998"/>
              <a:ext cx="1691680" cy="2534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C70650A-5C3C-4ED1-AB0C-A4947243578C}"/>
                </a:ext>
              </a:extLst>
            </p:cNvPr>
            <p:cNvSpPr/>
            <p:nvPr/>
          </p:nvSpPr>
          <p:spPr>
            <a:xfrm>
              <a:off x="2343332" y="1869764"/>
              <a:ext cx="760749" cy="37069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C682E7E-55A2-493B-9BCF-370C4A970ED9}"/>
                </a:ext>
              </a:extLst>
            </p:cNvPr>
            <p:cNvSpPr/>
            <p:nvPr/>
          </p:nvSpPr>
          <p:spPr>
            <a:xfrm>
              <a:off x="43589" y="1679401"/>
              <a:ext cx="2299744" cy="134730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C7BC8B-A8C8-4829-9666-58F26F9B6250}"/>
                </a:ext>
              </a:extLst>
            </p:cNvPr>
            <p:cNvSpPr txBox="1"/>
            <p:nvPr/>
          </p:nvSpPr>
          <p:spPr>
            <a:xfrm>
              <a:off x="173758" y="1753652"/>
              <a:ext cx="21532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Frese DPRV is used as a pump by-pass or end of the branch by-pass.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1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DD3992E-FC9D-40A4-BE9E-824974B66661}"/>
              </a:ext>
            </a:extLst>
          </p:cNvPr>
          <p:cNvSpPr txBox="1">
            <a:spLocks/>
          </p:cNvSpPr>
          <p:nvPr/>
        </p:nvSpPr>
        <p:spPr>
          <a:xfrm>
            <a:off x="52384" y="5188735"/>
            <a:ext cx="8840095" cy="127008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Another application of Frese DPRV may be a cooling system where a chiller </a:t>
            </a:r>
          </a:p>
          <a:p>
            <a:r>
              <a:rPr lang="en-GB" sz="1800" dirty="0"/>
              <a:t>requires certain water flow to prevent it from freezing. </a:t>
            </a:r>
            <a:br>
              <a:rPr lang="en-GB" sz="1800" dirty="0"/>
            </a:br>
            <a:r>
              <a:rPr lang="en-GB" sz="1800" dirty="0"/>
              <a:t>This can be achieved both when the valve is used as a pump-bypass or when installed at the end of the branch.</a:t>
            </a:r>
          </a:p>
          <a:p>
            <a:endParaRPr lang="da-DK" sz="1800" dirty="0"/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5D6F8429-E98A-429D-B98D-F1B327688AED}"/>
              </a:ext>
            </a:extLst>
          </p:cNvPr>
          <p:cNvSpPr/>
          <p:nvPr/>
        </p:nvSpPr>
        <p:spPr>
          <a:xfrm>
            <a:off x="3104081" y="908720"/>
            <a:ext cx="5788399" cy="4032448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9D772D2-95EA-4EEE-B18E-5F9C09D88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167970"/>
            <a:ext cx="3650270" cy="15841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5D0DBE-C479-4207-9358-D4CFEF00D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02" y="1084993"/>
            <a:ext cx="3649124" cy="187003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244F4BE-4F63-45BB-A432-2E5700B90664}"/>
              </a:ext>
            </a:extLst>
          </p:cNvPr>
          <p:cNvGrpSpPr/>
          <p:nvPr/>
        </p:nvGrpSpPr>
        <p:grpSpPr>
          <a:xfrm>
            <a:off x="34927" y="2407980"/>
            <a:ext cx="3710046" cy="815614"/>
            <a:chOff x="34927" y="1687549"/>
            <a:chExt cx="3710046" cy="81561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53400C-E446-4EB8-87B5-B2A7DFAED65C}"/>
                </a:ext>
              </a:extLst>
            </p:cNvPr>
            <p:cNvSpPr/>
            <p:nvPr/>
          </p:nvSpPr>
          <p:spPr>
            <a:xfrm>
              <a:off x="396800" y="1941998"/>
              <a:ext cx="1691680" cy="2534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F1FE1071-D8EB-4312-BDEC-7D6E9A62574E}"/>
                </a:ext>
              </a:extLst>
            </p:cNvPr>
            <p:cNvSpPr/>
            <p:nvPr/>
          </p:nvSpPr>
          <p:spPr>
            <a:xfrm>
              <a:off x="2334671" y="1869764"/>
              <a:ext cx="1410302" cy="37069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04BC355-3CC7-4E59-B3ED-AFE1998720FA}"/>
                </a:ext>
              </a:extLst>
            </p:cNvPr>
            <p:cNvSpPr/>
            <p:nvPr/>
          </p:nvSpPr>
          <p:spPr>
            <a:xfrm>
              <a:off x="34927" y="1687549"/>
              <a:ext cx="2299744" cy="81561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0456EB-EF76-4DDD-B18F-CBAFF44271D4}"/>
                </a:ext>
              </a:extLst>
            </p:cNvPr>
            <p:cNvSpPr txBox="1"/>
            <p:nvPr/>
          </p:nvSpPr>
          <p:spPr>
            <a:xfrm>
              <a:off x="72245" y="1915868"/>
              <a:ext cx="23820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Pressure relief valve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480C71-682C-4877-8A34-409609A05041}"/>
              </a:ext>
            </a:extLst>
          </p:cNvPr>
          <p:cNvGrpSpPr/>
          <p:nvPr/>
        </p:nvGrpSpPr>
        <p:grpSpPr>
          <a:xfrm>
            <a:off x="34927" y="3953874"/>
            <a:ext cx="6455303" cy="815614"/>
            <a:chOff x="34927" y="1687549"/>
            <a:chExt cx="6455303" cy="81561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8D3DCCA-AEAD-4741-8772-D6B5E3832806}"/>
                </a:ext>
              </a:extLst>
            </p:cNvPr>
            <p:cNvSpPr/>
            <p:nvPr/>
          </p:nvSpPr>
          <p:spPr>
            <a:xfrm>
              <a:off x="396800" y="1941998"/>
              <a:ext cx="1691680" cy="2534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A911BBDC-D8CE-47BC-8308-6521800A133E}"/>
                </a:ext>
              </a:extLst>
            </p:cNvPr>
            <p:cNvSpPr/>
            <p:nvPr/>
          </p:nvSpPr>
          <p:spPr>
            <a:xfrm>
              <a:off x="2339752" y="1944110"/>
              <a:ext cx="4150478" cy="37069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933A1B9-EACB-401C-BC63-71A130074013}"/>
                </a:ext>
              </a:extLst>
            </p:cNvPr>
            <p:cNvSpPr/>
            <p:nvPr/>
          </p:nvSpPr>
          <p:spPr>
            <a:xfrm>
              <a:off x="34927" y="1687549"/>
              <a:ext cx="2299744" cy="81561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BCF9D8-2EC0-4AE3-BD5E-F07A2523C1ED}"/>
                </a:ext>
              </a:extLst>
            </p:cNvPr>
            <p:cNvSpPr txBox="1"/>
            <p:nvPr/>
          </p:nvSpPr>
          <p:spPr>
            <a:xfrm>
              <a:off x="72245" y="1915868"/>
              <a:ext cx="23820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By-pass valve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4F35490-7338-4823-AF7F-B7ABD48E3CA9}"/>
              </a:ext>
            </a:extLst>
          </p:cNvPr>
          <p:cNvSpPr/>
          <p:nvPr/>
        </p:nvSpPr>
        <p:spPr>
          <a:xfrm>
            <a:off x="13372" y="324635"/>
            <a:ext cx="2974452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A60214-1202-4516-9385-E25A15EEE493}"/>
              </a:ext>
            </a:extLst>
          </p:cNvPr>
          <p:cNvGrpSpPr/>
          <p:nvPr/>
        </p:nvGrpSpPr>
        <p:grpSpPr>
          <a:xfrm>
            <a:off x="3104081" y="319878"/>
            <a:ext cx="4324176" cy="511518"/>
            <a:chOff x="2435351" y="3212976"/>
            <a:chExt cx="4324176" cy="511518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CEA7BE3-0E62-4A1E-8E8E-F7E36E928044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A4D534A1-6ED3-42C6-9E1D-5A2749CB2F9D}"/>
                </a:ext>
              </a:extLst>
            </p:cNvPr>
            <p:cNvSpPr txBox="1">
              <a:spLocks/>
            </p:cNvSpPr>
            <p:nvPr/>
          </p:nvSpPr>
          <p:spPr>
            <a:xfrm>
              <a:off x="2535118" y="3292280"/>
              <a:ext cx="3829929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Application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460044B2-3D26-48A9-AA33-583C678B59CC}"/>
              </a:ext>
            </a:extLst>
          </p:cNvPr>
          <p:cNvSpPr txBox="1">
            <a:spLocks/>
          </p:cNvSpPr>
          <p:nvPr/>
        </p:nvSpPr>
        <p:spPr>
          <a:xfrm>
            <a:off x="13372" y="399181"/>
            <a:ext cx="2974452" cy="35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CA1713-ED8B-4953-B46B-D55AEE0AC03F}"/>
              </a:ext>
            </a:extLst>
          </p:cNvPr>
          <p:cNvCxnSpPr/>
          <p:nvPr/>
        </p:nvCxnSpPr>
        <p:spPr>
          <a:xfrm>
            <a:off x="139201" y="5085184"/>
            <a:ext cx="8825287" cy="0"/>
          </a:xfrm>
          <a:prstGeom prst="lin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93F48257-99F6-4E6D-82D4-FF1EF13F7FC0}"/>
              </a:ext>
            </a:extLst>
          </p:cNvPr>
          <p:cNvSpPr/>
          <p:nvPr/>
        </p:nvSpPr>
        <p:spPr>
          <a:xfrm>
            <a:off x="7254559" y="3747948"/>
            <a:ext cx="1366346" cy="164444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98E476B-48C7-4D78-9C32-3EB91B343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327" y="3933056"/>
            <a:ext cx="1083113" cy="1280450"/>
          </a:xfrm>
          <a:prstGeom prst="rect">
            <a:avLst/>
          </a:prstGeom>
        </p:spPr>
      </p:pic>
      <p:sp>
        <p:nvSpPr>
          <p:cNvPr id="54" name="Arrow: Right 53">
            <a:extLst>
              <a:ext uri="{FF2B5EF4-FFF2-40B4-BE49-F238E27FC236}">
                <a16:creationId xmlns:a16="http://schemas.microsoft.com/office/drawing/2014/main" id="{199BBCFF-19C5-4669-9D17-D9620269F3ED}"/>
              </a:ext>
            </a:extLst>
          </p:cNvPr>
          <p:cNvSpPr/>
          <p:nvPr/>
        </p:nvSpPr>
        <p:spPr>
          <a:xfrm rot="10800000">
            <a:off x="3197367" y="2118028"/>
            <a:ext cx="458528" cy="370693"/>
          </a:xfrm>
          <a:prstGeom prst="rightArrow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3BE322AF-014C-400F-A616-33EDD0D81C85}"/>
              </a:ext>
            </a:extLst>
          </p:cNvPr>
          <p:cNvSpPr/>
          <p:nvPr/>
        </p:nvSpPr>
        <p:spPr>
          <a:xfrm rot="10800000">
            <a:off x="3197367" y="3839242"/>
            <a:ext cx="458528" cy="370693"/>
          </a:xfrm>
          <a:prstGeom prst="rightArrow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50BA206-1377-4BDF-BBBA-B8DC973E7F96}"/>
              </a:ext>
            </a:extLst>
          </p:cNvPr>
          <p:cNvSpPr/>
          <p:nvPr/>
        </p:nvSpPr>
        <p:spPr>
          <a:xfrm>
            <a:off x="3104081" y="1418502"/>
            <a:ext cx="1107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17E00"/>
                </a:solidFill>
              </a:rPr>
              <a:t>From chiller</a:t>
            </a:r>
            <a:endParaRPr lang="en-US" sz="2000" b="1" dirty="0">
              <a:solidFill>
                <a:srgbClr val="F17E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A32F4C1-A911-46D9-A58A-B07A2BD33ABE}"/>
              </a:ext>
            </a:extLst>
          </p:cNvPr>
          <p:cNvSpPr/>
          <p:nvPr/>
        </p:nvSpPr>
        <p:spPr>
          <a:xfrm>
            <a:off x="3104081" y="3102393"/>
            <a:ext cx="1107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17E00"/>
                </a:solidFill>
              </a:rPr>
              <a:t>From chiller</a:t>
            </a:r>
            <a:endParaRPr lang="en-US" sz="2000" b="1" dirty="0">
              <a:solidFill>
                <a:srgbClr val="F17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9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580B40-D1F9-449B-B328-47A3BF7A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882191"/>
            <a:ext cx="1545202" cy="182672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DD3992E-FC9D-40A4-BE9E-824974B66661}"/>
              </a:ext>
            </a:extLst>
          </p:cNvPr>
          <p:cNvSpPr txBox="1">
            <a:spLocks/>
          </p:cNvSpPr>
          <p:nvPr/>
        </p:nvSpPr>
        <p:spPr>
          <a:xfrm>
            <a:off x="133345" y="5220454"/>
            <a:ext cx="8825287" cy="74546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Before pre-setting the valve, the cap needs to be removed. </a:t>
            </a:r>
            <a:br>
              <a:rPr lang="en-GB" sz="1800" dirty="0"/>
            </a:br>
            <a:r>
              <a:rPr lang="en-GB" sz="1800" dirty="0"/>
              <a:t>The valve is easily set by means of a 4mm hexagonal key. </a:t>
            </a:r>
            <a:br>
              <a:rPr lang="en-GB" sz="1800" dirty="0"/>
            </a:br>
            <a:r>
              <a:rPr lang="en-GB" sz="1800" dirty="0"/>
              <a:t>By use of the scale, the pre-setting of the valve can be easily adjusted. </a:t>
            </a:r>
            <a:endParaRPr lang="da-DK" sz="1800" dirty="0"/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5D6F8429-E98A-429D-B98D-F1B327688AED}"/>
              </a:ext>
            </a:extLst>
          </p:cNvPr>
          <p:cNvSpPr/>
          <p:nvPr/>
        </p:nvSpPr>
        <p:spPr>
          <a:xfrm>
            <a:off x="3104081" y="908720"/>
            <a:ext cx="5788399" cy="4032448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8FD7E-F865-445B-8563-4FF3B0ADC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57173"/>
            <a:ext cx="2035459" cy="1877146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D179B634-E468-4A76-800F-518C890A2835}"/>
              </a:ext>
            </a:extLst>
          </p:cNvPr>
          <p:cNvSpPr/>
          <p:nvPr/>
        </p:nvSpPr>
        <p:spPr>
          <a:xfrm>
            <a:off x="3770003" y="990507"/>
            <a:ext cx="952974" cy="952974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06D23ED-FDBD-4E2E-8244-25904AE30DBB}"/>
              </a:ext>
            </a:extLst>
          </p:cNvPr>
          <p:cNvSpPr/>
          <p:nvPr/>
        </p:nvSpPr>
        <p:spPr>
          <a:xfrm rot="2700000">
            <a:off x="4591399" y="1778725"/>
            <a:ext cx="586134" cy="370693"/>
          </a:xfrm>
          <a:prstGeom prst="rightArrow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dk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83C4D-8BBB-4D2F-BF34-C7AD5B455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818" y="3061103"/>
            <a:ext cx="1367756" cy="16480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D249B88-FE5B-4F7A-B491-B639BB0809F8}"/>
              </a:ext>
            </a:extLst>
          </p:cNvPr>
          <p:cNvGrpSpPr/>
          <p:nvPr/>
        </p:nvGrpSpPr>
        <p:grpSpPr>
          <a:xfrm>
            <a:off x="43589" y="2805962"/>
            <a:ext cx="3060492" cy="1243801"/>
            <a:chOff x="43589" y="1679402"/>
            <a:chExt cx="3060492" cy="124380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1412F7-2CBD-4DE1-B828-41EB387FB51F}"/>
                </a:ext>
              </a:extLst>
            </p:cNvPr>
            <p:cNvSpPr/>
            <p:nvPr/>
          </p:nvSpPr>
          <p:spPr>
            <a:xfrm>
              <a:off x="396800" y="1941998"/>
              <a:ext cx="1691680" cy="2534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0FCBAFEF-8647-4905-8673-AB67A9C5FB30}"/>
                </a:ext>
              </a:extLst>
            </p:cNvPr>
            <p:cNvSpPr/>
            <p:nvPr/>
          </p:nvSpPr>
          <p:spPr>
            <a:xfrm>
              <a:off x="2343332" y="1869764"/>
              <a:ext cx="760749" cy="37069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0AF69AF-0FC5-4E88-8B13-A10BFEE34E38}"/>
                </a:ext>
              </a:extLst>
            </p:cNvPr>
            <p:cNvSpPr/>
            <p:nvPr/>
          </p:nvSpPr>
          <p:spPr>
            <a:xfrm>
              <a:off x="43589" y="1679402"/>
              <a:ext cx="2299744" cy="81561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D5D6FD-30DA-4BC6-8EF5-69BB9E10F0A2}"/>
                </a:ext>
              </a:extLst>
            </p:cNvPr>
            <p:cNvSpPr txBox="1"/>
            <p:nvPr/>
          </p:nvSpPr>
          <p:spPr>
            <a:xfrm>
              <a:off x="173758" y="1753652"/>
              <a:ext cx="215325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Setting of Frese DPRV is done by removing the cap and using an Allen key.</a:t>
              </a:r>
            </a:p>
            <a:p>
              <a:endParaRPr lang="en-GB" sz="1400" b="1" dirty="0">
                <a:solidFill>
                  <a:schemeClr val="bg1"/>
                </a:solidFill>
              </a:endParaRPr>
            </a:p>
            <a:p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7AC35F5C-1725-42C7-9D49-79C83FEDB732}"/>
              </a:ext>
            </a:extLst>
          </p:cNvPr>
          <p:cNvSpPr/>
          <p:nvPr/>
        </p:nvSpPr>
        <p:spPr>
          <a:xfrm>
            <a:off x="4771791" y="1933468"/>
            <a:ext cx="2120175" cy="2120175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289143BC-68E6-4D06-A3B1-A47AA443AC5F}"/>
              </a:ext>
            </a:extLst>
          </p:cNvPr>
          <p:cNvSpPr/>
          <p:nvPr/>
        </p:nvSpPr>
        <p:spPr>
          <a:xfrm rot="18667745">
            <a:off x="6014653" y="1810302"/>
            <a:ext cx="1131041" cy="370693"/>
          </a:xfrm>
          <a:prstGeom prst="rightArrow">
            <a:avLst/>
          </a:prstGeom>
          <a:solidFill>
            <a:srgbClr val="F17E00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405650C-FD61-4DA3-8F3B-318E08473139}"/>
              </a:ext>
            </a:extLst>
          </p:cNvPr>
          <p:cNvSpPr/>
          <p:nvPr/>
        </p:nvSpPr>
        <p:spPr>
          <a:xfrm>
            <a:off x="6993840" y="3061102"/>
            <a:ext cx="1610608" cy="1610608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23E31C6-96CC-4E3A-827E-703B50FCDD70}"/>
              </a:ext>
            </a:extLst>
          </p:cNvPr>
          <p:cNvSpPr/>
          <p:nvPr/>
        </p:nvSpPr>
        <p:spPr>
          <a:xfrm>
            <a:off x="13372" y="324635"/>
            <a:ext cx="2974452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E44A77-7DD6-403A-9FC4-5BE4E58C811E}"/>
              </a:ext>
            </a:extLst>
          </p:cNvPr>
          <p:cNvGrpSpPr/>
          <p:nvPr/>
        </p:nvGrpSpPr>
        <p:grpSpPr>
          <a:xfrm>
            <a:off x="3104081" y="319878"/>
            <a:ext cx="4324176" cy="511518"/>
            <a:chOff x="2435351" y="3212976"/>
            <a:chExt cx="4324176" cy="511518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68B97B6-2B8B-46B6-BC2D-D3DDCC3EFBCA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B9063904-5C6D-4723-A125-281189658107}"/>
                </a:ext>
              </a:extLst>
            </p:cNvPr>
            <p:cNvSpPr txBox="1">
              <a:spLocks/>
            </p:cNvSpPr>
            <p:nvPr/>
          </p:nvSpPr>
          <p:spPr>
            <a:xfrm>
              <a:off x="2535118" y="3292280"/>
              <a:ext cx="3829929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Setting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A4B1C5F4-13FD-4AEC-9853-77577989B6ED}"/>
              </a:ext>
            </a:extLst>
          </p:cNvPr>
          <p:cNvSpPr txBox="1">
            <a:spLocks/>
          </p:cNvSpPr>
          <p:nvPr/>
        </p:nvSpPr>
        <p:spPr>
          <a:xfrm>
            <a:off x="13372" y="399181"/>
            <a:ext cx="2974452" cy="35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65BEA4B1-3D0B-4717-82CF-573C32649222}"/>
              </a:ext>
            </a:extLst>
          </p:cNvPr>
          <p:cNvSpPr/>
          <p:nvPr/>
        </p:nvSpPr>
        <p:spPr>
          <a:xfrm rot="2700000">
            <a:off x="6882086" y="2745555"/>
            <a:ext cx="586134" cy="370693"/>
          </a:xfrm>
          <a:prstGeom prst="rightArrow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dk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3AABD83-F9A2-4535-8564-C41F8BC628AD}"/>
              </a:ext>
            </a:extLst>
          </p:cNvPr>
          <p:cNvCxnSpPr/>
          <p:nvPr/>
        </p:nvCxnSpPr>
        <p:spPr>
          <a:xfrm>
            <a:off x="139201" y="5085184"/>
            <a:ext cx="8825287" cy="0"/>
          </a:xfrm>
          <a:prstGeom prst="lin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1458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96CDD-659C-46CC-AE43-51E4D702C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923" y="1426009"/>
            <a:ext cx="5376466" cy="327552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DD3992E-FC9D-40A4-BE9E-824974B66661}"/>
              </a:ext>
            </a:extLst>
          </p:cNvPr>
          <p:cNvSpPr txBox="1">
            <a:spLocks/>
          </p:cNvSpPr>
          <p:nvPr/>
        </p:nvSpPr>
        <p:spPr>
          <a:xfrm>
            <a:off x="116155" y="5229201"/>
            <a:ext cx="9005233" cy="130416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The Frese DPRV will open up and bypass the water, when the differential pressure between the supply and the return line exceeds the </a:t>
            </a:r>
            <a:r>
              <a:rPr lang="en-GB" sz="1800" b="1" dirty="0">
                <a:solidFill>
                  <a:srgbClr val="F17E00"/>
                </a:solidFill>
                <a:latin typeface="+mn-lt"/>
                <a:ea typeface="+mn-ea"/>
                <a:cs typeface="+mn-cs"/>
              </a:rPr>
              <a:t>pre-set value</a:t>
            </a:r>
            <a:r>
              <a:rPr lang="en-GB" sz="1800" dirty="0"/>
              <a:t>, and will secure a </a:t>
            </a:r>
            <a:r>
              <a:rPr lang="en-GB" sz="1800" b="1" dirty="0">
                <a:solidFill>
                  <a:srgbClr val="F17E00"/>
                </a:solidFill>
                <a:latin typeface="+mn-lt"/>
                <a:ea typeface="+mn-ea"/>
                <a:cs typeface="+mn-cs"/>
              </a:rPr>
              <a:t>minimum flow </a:t>
            </a:r>
            <a:r>
              <a:rPr lang="en-GB" sz="1800" dirty="0"/>
              <a:t>through the circuit. Should the </a:t>
            </a:r>
            <a:r>
              <a:rPr lang="en-GB" sz="1800" b="1" dirty="0">
                <a:solidFill>
                  <a:srgbClr val="F17E00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en-GB" sz="1800" dirty="0"/>
              <a:t> </a:t>
            </a:r>
            <a:r>
              <a:rPr lang="en-GB" sz="1800" b="1" dirty="0">
                <a:solidFill>
                  <a:srgbClr val="F17E00"/>
                </a:solidFill>
                <a:latin typeface="+mn-lt"/>
                <a:ea typeface="+mn-ea"/>
                <a:cs typeface="+mn-cs"/>
              </a:rPr>
              <a:t>in the system increase </a:t>
            </a:r>
            <a:r>
              <a:rPr lang="en-GB" sz="1800" dirty="0"/>
              <a:t>further, the </a:t>
            </a:r>
            <a:r>
              <a:rPr lang="en-GB" sz="1800" b="1" dirty="0">
                <a:solidFill>
                  <a:srgbClr val="F17E00"/>
                </a:solidFill>
                <a:latin typeface="+mn-lt"/>
                <a:ea typeface="+mn-ea"/>
                <a:cs typeface="+mn-cs"/>
              </a:rPr>
              <a:t>flow through the Frese DPRV valve will also increase</a:t>
            </a:r>
            <a:r>
              <a:rPr lang="en-GB" sz="1800" dirty="0"/>
              <a:t>. In the example above the flow increases from the required 500l/h to 1000l/h and the pressure loss increases over the valve (differential pressure in the system) from 30kPa to around 35kPa at the setting of 20kPa of differential pressure.</a:t>
            </a:r>
            <a:endParaRPr lang="da-DK" sz="1800" dirty="0"/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5D6F8429-E98A-429D-B98D-F1B327688AED}"/>
              </a:ext>
            </a:extLst>
          </p:cNvPr>
          <p:cNvSpPr/>
          <p:nvPr/>
        </p:nvSpPr>
        <p:spPr>
          <a:xfrm>
            <a:off x="3104081" y="908720"/>
            <a:ext cx="5788399" cy="4032448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D64D8F-873B-4B04-B49C-28290C50F905}"/>
              </a:ext>
            </a:extLst>
          </p:cNvPr>
          <p:cNvGrpSpPr/>
          <p:nvPr/>
        </p:nvGrpSpPr>
        <p:grpSpPr>
          <a:xfrm>
            <a:off x="43589" y="3105576"/>
            <a:ext cx="3701384" cy="1384995"/>
            <a:chOff x="43589" y="1376223"/>
            <a:chExt cx="3701384" cy="13849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1D79E2-C57E-437E-86F8-D17862D4D122}"/>
                </a:ext>
              </a:extLst>
            </p:cNvPr>
            <p:cNvSpPr/>
            <p:nvPr/>
          </p:nvSpPr>
          <p:spPr>
            <a:xfrm>
              <a:off x="396800" y="1941998"/>
              <a:ext cx="1691680" cy="2534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5F49A5B0-61C6-42DF-B2F2-573253B74A5F}"/>
                </a:ext>
              </a:extLst>
            </p:cNvPr>
            <p:cNvSpPr/>
            <p:nvPr/>
          </p:nvSpPr>
          <p:spPr>
            <a:xfrm>
              <a:off x="2311522" y="1869764"/>
              <a:ext cx="1433451" cy="37069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617AF92-374D-4480-9566-2EFBB350A64B}"/>
                </a:ext>
              </a:extLst>
            </p:cNvPr>
            <p:cNvSpPr/>
            <p:nvPr/>
          </p:nvSpPr>
          <p:spPr>
            <a:xfrm>
              <a:off x="43589" y="1384199"/>
              <a:ext cx="2299744" cy="117952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8DA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D7C028-6A5B-4F9C-9DC2-54C29EF5C5BD}"/>
                </a:ext>
              </a:extLst>
            </p:cNvPr>
            <p:cNvSpPr txBox="1"/>
            <p:nvPr/>
          </p:nvSpPr>
          <p:spPr>
            <a:xfrm>
              <a:off x="170886" y="1376223"/>
              <a:ext cx="21532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In order to properly set the valve to the required differential pressure the graphs in the tech-note should be consulted.</a:t>
              </a:r>
            </a:p>
            <a:p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9148482-48F3-40A5-BFA4-338D554B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468" y="1248307"/>
            <a:ext cx="1367756" cy="1648062"/>
          </a:xfrm>
          <a:prstGeom prst="rect">
            <a:avLst/>
          </a:prstGeom>
        </p:spPr>
      </p:pic>
      <p:sp>
        <p:nvSpPr>
          <p:cNvPr id="39" name="Rounded Rectangle 25">
            <a:extLst>
              <a:ext uri="{FF2B5EF4-FFF2-40B4-BE49-F238E27FC236}">
                <a16:creationId xmlns:a16="http://schemas.microsoft.com/office/drawing/2014/main" id="{DC8E926D-ED82-47C8-8F72-CB96A1C7708E}"/>
              </a:ext>
            </a:extLst>
          </p:cNvPr>
          <p:cNvSpPr/>
          <p:nvPr/>
        </p:nvSpPr>
        <p:spPr>
          <a:xfrm>
            <a:off x="2051720" y="1260944"/>
            <a:ext cx="1693253" cy="164444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5D24A1-303D-475E-B278-AB3AA941D891}"/>
              </a:ext>
            </a:extLst>
          </p:cNvPr>
          <p:cNvSpPr/>
          <p:nvPr/>
        </p:nvSpPr>
        <p:spPr>
          <a:xfrm>
            <a:off x="13372" y="324635"/>
            <a:ext cx="2974452" cy="5117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BF6AD4-E8DB-4697-B44F-E0608A86E165}"/>
              </a:ext>
            </a:extLst>
          </p:cNvPr>
          <p:cNvGrpSpPr/>
          <p:nvPr/>
        </p:nvGrpSpPr>
        <p:grpSpPr>
          <a:xfrm>
            <a:off x="3104081" y="319878"/>
            <a:ext cx="4324176" cy="511518"/>
            <a:chOff x="2435351" y="3212976"/>
            <a:chExt cx="4324176" cy="51151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1F21612-8A54-479C-9B7E-AED50BB4346F}"/>
                </a:ext>
              </a:extLst>
            </p:cNvPr>
            <p:cNvSpPr/>
            <p:nvPr/>
          </p:nvSpPr>
          <p:spPr>
            <a:xfrm>
              <a:off x="2435351" y="3212976"/>
              <a:ext cx="4324176" cy="5115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98C5048C-D082-42D6-9B53-6E810EA0E5FA}"/>
                </a:ext>
              </a:extLst>
            </p:cNvPr>
            <p:cNvSpPr txBox="1">
              <a:spLocks/>
            </p:cNvSpPr>
            <p:nvPr/>
          </p:nvSpPr>
          <p:spPr>
            <a:xfrm>
              <a:off x="2535118" y="3292280"/>
              <a:ext cx="3829929" cy="352909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Operation</a:t>
              </a:r>
              <a:endParaRPr lang="da-DK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3F206F7-12C8-459B-9919-4C6BAE660353}"/>
              </a:ext>
            </a:extLst>
          </p:cNvPr>
          <p:cNvSpPr txBox="1">
            <a:spLocks/>
          </p:cNvSpPr>
          <p:nvPr/>
        </p:nvSpPr>
        <p:spPr>
          <a:xfrm>
            <a:off x="13372" y="399181"/>
            <a:ext cx="2974452" cy="35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Frese DPRV</a:t>
            </a:r>
            <a:endParaRPr lang="da-DK" b="1" dirty="0">
              <a:ln w="0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9166B6-E438-40B2-B05D-734EAB59AA69}"/>
              </a:ext>
            </a:extLst>
          </p:cNvPr>
          <p:cNvCxnSpPr/>
          <p:nvPr/>
        </p:nvCxnSpPr>
        <p:spPr>
          <a:xfrm>
            <a:off x="139201" y="5085184"/>
            <a:ext cx="8825287" cy="0"/>
          </a:xfrm>
          <a:prstGeom prst="lin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A1991FF-C407-4629-8915-3968C544FD92}"/>
              </a:ext>
            </a:extLst>
          </p:cNvPr>
          <p:cNvSpPr/>
          <p:nvPr/>
        </p:nvSpPr>
        <p:spPr>
          <a:xfrm>
            <a:off x="6084168" y="1072431"/>
            <a:ext cx="2578738" cy="2242623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17E00"/>
                </a:solidFill>
              </a:rPr>
              <a:t>Example: </a:t>
            </a:r>
            <a:br>
              <a:rPr lang="en-GB" b="1" dirty="0">
                <a:solidFill>
                  <a:srgbClr val="F17E00"/>
                </a:solidFill>
              </a:rPr>
            </a:br>
            <a:r>
              <a:rPr lang="en-GB" b="1" dirty="0">
                <a:solidFill>
                  <a:srgbClr val="F17E00"/>
                </a:solidFill>
              </a:rPr>
              <a:t>Maximum allowed pressure difference in the system: 30kPa Approximate flow to be by-passed through Frese DPRV: 500l/h; valve setting should be 20kPa.</a:t>
            </a:r>
            <a:endParaRPr lang="en-US" b="1" dirty="0">
              <a:solidFill>
                <a:srgbClr val="F17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09866"/>
      </p:ext>
    </p:extLst>
  </p:cSld>
  <p:clrMapOvr>
    <a:masterClrMapping/>
  </p:clrMapOvr>
</p:sld>
</file>

<file path=ppt/theme/theme1.xml><?xml version="1.0" encoding="utf-8"?>
<a:theme xmlns:a="http://schemas.openxmlformats.org/drawingml/2006/main" name="Frese PowerPoint Theme 2015 - Group">
  <a:themeElements>
    <a:clrScheme name="Frese">
      <a:dk1>
        <a:srgbClr val="000000"/>
      </a:dk1>
      <a:lt1>
        <a:sysClr val="window" lastClr="FFFFFF"/>
      </a:lt1>
      <a:dk2>
        <a:srgbClr val="1E3382"/>
      </a:dk2>
      <a:lt2>
        <a:srgbClr val="FFFFFF"/>
      </a:lt2>
      <a:accent1>
        <a:srgbClr val="1E3382"/>
      </a:accent1>
      <a:accent2>
        <a:srgbClr val="C8DA00"/>
      </a:accent2>
      <a:accent3>
        <a:srgbClr val="F17E00"/>
      </a:accent3>
      <a:accent4>
        <a:srgbClr val="0082A5"/>
      </a:accent4>
      <a:accent5>
        <a:srgbClr val="ABA38E"/>
      </a:accent5>
      <a:accent6>
        <a:srgbClr val="1E3382"/>
      </a:accent6>
      <a:hlink>
        <a:srgbClr val="0000FF"/>
      </a:hlink>
      <a:folHlink>
        <a:srgbClr val="800080"/>
      </a:folHlink>
    </a:clrScheme>
    <a:fontScheme name="Brugerdefinere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458</Words>
  <Application>Microsoft Office PowerPoint</Application>
  <PresentationFormat>On-screen Show (4:3)</PresentationFormat>
  <Paragraphs>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Museo Sans Rounded 300</vt:lpstr>
      <vt:lpstr>Myriad Pro</vt:lpstr>
      <vt:lpstr>Neo Sans</vt:lpstr>
      <vt:lpstr>Wingdings</vt:lpstr>
      <vt:lpstr>Frese PowerPoint Theme 2015 -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2017-09-29T09:53:00Z</dcterms:created>
  <dcterms:modified xsi:type="dcterms:W3CDTF">2018-02-01T14:51:47Z</dcterms:modified>
</cp:coreProperties>
</file>